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  <p:sldMasterId id="2147483664" r:id="rId2"/>
  </p:sldMasterIdLst>
  <p:notesMasterIdLst>
    <p:notesMasterId r:id="rId18"/>
  </p:notesMasterIdLst>
  <p:sldIdLst>
    <p:sldId id="256" r:id="rId3"/>
    <p:sldId id="257" r:id="rId4"/>
    <p:sldId id="276" r:id="rId5"/>
    <p:sldId id="273" r:id="rId6"/>
    <p:sldId id="278" r:id="rId7"/>
    <p:sldId id="274" r:id="rId8"/>
    <p:sldId id="264" r:id="rId9"/>
    <p:sldId id="265" r:id="rId10"/>
    <p:sldId id="277" r:id="rId11"/>
    <p:sldId id="282" r:id="rId12"/>
    <p:sldId id="266" r:id="rId13"/>
    <p:sldId id="275" r:id="rId14"/>
    <p:sldId id="283" r:id="rId15"/>
    <p:sldId id="280" r:id="rId16"/>
    <p:sldId id="271" r:id="rId1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Verdana" panose="020B060403050404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485BB354-BF71-4B80-B23C-1CDD8A20A93B}">
          <p14:sldIdLst>
            <p14:sldId id="256"/>
            <p14:sldId id="257"/>
            <p14:sldId id="276"/>
            <p14:sldId id="273"/>
            <p14:sldId id="278"/>
            <p14:sldId id="274"/>
            <p14:sldId id="264"/>
            <p14:sldId id="265"/>
            <p14:sldId id="277"/>
            <p14:sldId id="282"/>
            <p14:sldId id="266"/>
            <p14:sldId id="275"/>
            <p14:sldId id="283"/>
            <p14:sldId id="280"/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Kelvin Gitu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49" d="100"/>
          <a:sy n="149" d="100"/>
        </p:scale>
        <p:origin x="540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044a78a48a_0_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044a78a48a_0_6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0377bbe62a_2_30:notes"/>
          <p:cNvSpPr txBox="1"/>
          <p:nvPr/>
        </p:nvSpPr>
        <p:spPr>
          <a:xfrm>
            <a:off x="4298162" y="296337"/>
            <a:ext cx="1777006" cy="26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10/13/2020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2" name="Google Shape;82;g10377bbe62a_2_30:notes"/>
          <p:cNvSpPr txBox="1"/>
          <p:nvPr/>
        </p:nvSpPr>
        <p:spPr>
          <a:xfrm>
            <a:off x="4220771" y="8696480"/>
            <a:ext cx="1854399" cy="319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fld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3" name="Google Shape;83;g10377bbe62a_2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0525" y="973138"/>
            <a:ext cx="6083300" cy="3422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4" name="Google Shape;84;g10377bbe62a_2_30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377bbe62a_2_58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10377bbe62a_2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11351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0377bbe62a_2_83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0377bbe62a_2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318979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451e4c59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0451e4c59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0377bbe62a_2_97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10377bbe62a_2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0377bbe62a_2_97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10377bbe62a_2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06822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044a78a48a_0_15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300" cy="34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1044a78a48a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0377bbe62a_2_126:notes"/>
          <p:cNvSpPr txBox="1">
            <a:spLocks noGrp="1"/>
          </p:cNvSpPr>
          <p:nvPr>
            <p:ph type="body" idx="1"/>
          </p:nvPr>
        </p:nvSpPr>
        <p:spPr>
          <a:xfrm>
            <a:off x="767959" y="4842637"/>
            <a:ext cx="5307211" cy="348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g10377bbe62a_2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935038"/>
            <a:ext cx="6072188" cy="3414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/>
          <p:nvPr/>
        </p:nvSpPr>
        <p:spPr>
          <a:xfrm>
            <a:off x="253512" y="138113"/>
            <a:ext cx="8638442" cy="4858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Verdana"/>
              <a:buNone/>
            </a:pPr>
            <a:endParaRPr sz="21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3" name="Google Shape;53;p14"/>
          <p:cNvSpPr/>
          <p:nvPr/>
        </p:nvSpPr>
        <p:spPr>
          <a:xfrm>
            <a:off x="1386254" y="1989535"/>
            <a:ext cx="2875085" cy="29170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16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4" name="Google Shape;54;p14"/>
          <p:cNvSpPr txBox="1"/>
          <p:nvPr/>
        </p:nvSpPr>
        <p:spPr>
          <a:xfrm>
            <a:off x="2137625" y="3445325"/>
            <a:ext cx="4870200" cy="941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2000" b="1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Kipng’eno</a:t>
            </a:r>
            <a:r>
              <a:rPr lang="en-US" sz="2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Erick </a:t>
            </a:r>
            <a:r>
              <a:rPr lang="en-US" sz="2000" b="1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Koech</a:t>
            </a:r>
            <a:r>
              <a:rPr lang="en-US" sz="2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ENM221-0068/2017</a:t>
            </a:r>
            <a:endParaRPr lang="en" sz="20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Juma Joel Mwimali       ENM221-0060/2017</a:t>
            </a:r>
            <a:endParaRPr sz="20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Verdana"/>
              <a:buNone/>
            </a:pPr>
            <a:r>
              <a:rPr lang="en" sz="17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" sz="1700" b="1" baseline="30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 </a:t>
            </a:r>
            <a:r>
              <a:rPr lang="en-US" sz="17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</a:t>
            </a:r>
            <a:r>
              <a:rPr lang="en" sz="17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eptember 2022</a:t>
            </a:r>
            <a:endParaRPr sz="17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5" name="Google Shape;55;p14"/>
          <p:cNvSpPr/>
          <p:nvPr/>
        </p:nvSpPr>
        <p:spPr>
          <a:xfrm>
            <a:off x="0" y="-3994"/>
            <a:ext cx="9144000" cy="1519126"/>
          </a:xfrm>
          <a:prstGeom prst="roundRect">
            <a:avLst>
              <a:gd name="adj" fmla="val 7136"/>
            </a:avLst>
          </a:prstGeom>
          <a:gradFill>
            <a:gsLst>
              <a:gs pos="0">
                <a:srgbClr val="92D050"/>
              </a:gs>
              <a:gs pos="90000">
                <a:srgbClr val="F19279"/>
              </a:gs>
              <a:gs pos="100000">
                <a:srgbClr val="F19279"/>
              </a:gs>
            </a:gsLst>
            <a:lin ang="5400000" scaled="0"/>
          </a:gradFill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0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56" name="Google Shape;56;p14"/>
          <p:cNvGrpSpPr/>
          <p:nvPr/>
        </p:nvGrpSpPr>
        <p:grpSpPr>
          <a:xfrm>
            <a:off x="5128" y="562618"/>
            <a:ext cx="9144000" cy="1356787"/>
            <a:chOff x="-3905251" y="4294188"/>
            <a:chExt cx="13401519" cy="1892300"/>
          </a:xfrm>
        </p:grpSpPr>
        <p:sp>
          <p:nvSpPr>
            <p:cNvPr id="57" name="Google Shape;57;p14"/>
            <p:cNvSpPr/>
            <p:nvPr/>
          </p:nvSpPr>
          <p:spPr>
            <a:xfrm>
              <a:off x="4810125" y="4500563"/>
              <a:ext cx="4510033" cy="1016000"/>
            </a:xfrm>
            <a:custGeom>
              <a:avLst/>
              <a:gdLst/>
              <a:ahLst/>
              <a:cxnLst/>
              <a:rect l="l" t="t" r="r" b="b"/>
              <a:pathLst>
                <a:path w="2706" h="640" extrusionOk="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>
                <a:alpha val="28627"/>
              </a:schemeClr>
            </a:solidFill>
            <a:ln>
              <a:noFill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-309563" y="4318000"/>
              <a:ext cx="8280401" cy="1209675"/>
            </a:xfrm>
            <a:custGeom>
              <a:avLst/>
              <a:gdLst/>
              <a:ahLst/>
              <a:cxnLst/>
              <a:rect l="l" t="t" r="r" b="b"/>
              <a:pathLst>
                <a:path w="5216" h="762" extrusionOk="0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lt2">
                <a:alpha val="40000"/>
              </a:schemeClr>
            </a:solidFill>
            <a:ln>
              <a:noFill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9" name="Google Shape;59;p14"/>
            <p:cNvSpPr/>
            <p:nvPr/>
          </p:nvSpPr>
          <p:spPr>
            <a:xfrm>
              <a:off x="3175" y="4335463"/>
              <a:ext cx="8166100" cy="1101725"/>
            </a:xfrm>
            <a:custGeom>
              <a:avLst/>
              <a:gdLst/>
              <a:ahLst/>
              <a:cxnLst/>
              <a:rect l="l" t="t" r="r" b="b"/>
              <a:pathLst>
                <a:path w="5144" h="694" extrusionOk="0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4156075" y="4316413"/>
              <a:ext cx="4940300" cy="927100"/>
            </a:xfrm>
            <a:custGeom>
              <a:avLst/>
              <a:gdLst/>
              <a:ahLst/>
              <a:cxnLst/>
              <a:rect l="l" t="t" r="r" b="b"/>
              <a:pathLst>
                <a:path w="3112" h="584" extrusionOk="0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-3905251" y="4294188"/>
              <a:ext cx="13401519" cy="1892300"/>
            </a:xfrm>
            <a:custGeom>
              <a:avLst/>
              <a:gdLst/>
              <a:ahLst/>
              <a:cxnLst/>
              <a:rect l="l" t="t" r="r" b="b"/>
              <a:pathLst>
                <a:path w="8196" h="1192" extrusionOk="0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79125" tIns="39550" rIns="79125" bIns="395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62" name="Google Shape;62;p14"/>
          <p:cNvSpPr/>
          <p:nvPr/>
        </p:nvSpPr>
        <p:spPr>
          <a:xfrm rot="10800000" flipH="1">
            <a:off x="-8793" y="4362450"/>
            <a:ext cx="9152793" cy="781050"/>
          </a:xfrm>
          <a:custGeom>
            <a:avLst/>
            <a:gdLst/>
            <a:ahLst/>
            <a:cxnLst/>
            <a:rect l="l" t="t" r="r" b="b"/>
            <a:pathLst>
              <a:path w="5772" h="656" extrusionOk="0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solidFill>
            <a:srgbClr val="D5EFAA"/>
          </a:solidFill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4"/>
          <p:cNvSpPr/>
          <p:nvPr/>
        </p:nvSpPr>
        <p:spPr>
          <a:xfrm rot="10800000" flipH="1">
            <a:off x="3907049" y="4688958"/>
            <a:ext cx="5236950" cy="457848"/>
          </a:xfrm>
          <a:custGeom>
            <a:avLst/>
            <a:gdLst/>
            <a:ahLst/>
            <a:cxnLst/>
            <a:rect l="l" t="t" r="r" b="b"/>
            <a:pathLst>
              <a:path w="3000" h="595" extrusionOk="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1960683" y="4306025"/>
            <a:ext cx="5213838" cy="47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1600" b="0" u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1600" b="0" u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Department of Mechatronic Engineering, JKUAT</a:t>
            </a:r>
            <a:endParaRPr sz="1600" b="0" u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75401" y="1072927"/>
            <a:ext cx="8984400" cy="1910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and Fabrication of an Automated Discharge Collection Unit of the Synthetic Hydro-Experimental Machine</a:t>
            </a:r>
            <a:endParaRPr sz="28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erdana"/>
              <a:buNone/>
            </a:pPr>
            <a:r>
              <a:rPr lang="en" sz="2400" b="0" u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FYP-18-3</a:t>
            </a:r>
            <a:endParaRPr sz="2400" b="0" u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75465" y="2912270"/>
            <a:ext cx="89842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Verdana"/>
              <a:buNone/>
            </a:pPr>
            <a:r>
              <a:rPr lang="en" sz="1700" b="1" u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Final Design presentation</a:t>
            </a:r>
            <a:endParaRPr sz="1600" b="0" u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348BF5-B446-8ABE-547A-664A851D6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5CAB44-D639-9E25-A30B-1430D510B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38B7A6-FB8B-1D9D-F758-6122F022E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804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A71CB-3042-4EA4-1C3E-F246B57AB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BCA7E-199A-BF4E-51EA-41F1E17FF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FFA9CF-539D-F146-1D27-B4B22A55CA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64F0C3-EA6F-EDEC-29DB-0C13425A4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661295-1479-21AF-6487-76C4C234D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C1A99-CB57-D629-0C30-6350DD18F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2942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5FD5B-9498-4D2D-09E1-51FE6DF15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99750D-3C70-6DBA-6508-83C7A04AE2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CB314B-E52F-3FEE-0667-55E378CAF6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05BD0-0692-6F5A-B29A-7EBD4FA4A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552421-D2DC-DE85-A52A-CC9CB0B0B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85A1E2-A955-031B-DB65-39F61A6E4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2936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65052-5B69-EBBE-B9D6-74DA8F2BC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B59710-2CC0-0463-5A98-F15422E2D8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AB7266-94D1-689D-2326-EC9C16BB5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03FEA-BF21-6319-DCA4-6CA7AD1DB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171B3D-847B-B6AE-BA26-B856A1D14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3518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8FE8AE-71CB-F588-46F1-6F694CBF22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A22FDA-146B-B815-2DAD-8566F52344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533C1-0B01-0F50-3433-8B76A823E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89895-B254-D048-0CFA-8EAE502F7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E94DC9-D8C8-DD31-8C2C-1912C6D48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017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/>
          <p:nvPr/>
        </p:nvSpPr>
        <p:spPr>
          <a:xfrm>
            <a:off x="253512" y="138113"/>
            <a:ext cx="8638442" cy="4858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Verdana"/>
              <a:buNone/>
            </a:pPr>
            <a:endParaRPr sz="21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69" name="Google Shape;69;p15"/>
          <p:cNvCxnSpPr/>
          <p:nvPr/>
        </p:nvCxnSpPr>
        <p:spPr>
          <a:xfrm>
            <a:off x="115766" y="4577121"/>
            <a:ext cx="8908073" cy="0"/>
          </a:xfrm>
          <a:prstGeom prst="straightConnector1">
            <a:avLst/>
          </a:prstGeom>
          <a:noFill/>
          <a:ln w="25400" cap="flat" cmpd="sng">
            <a:solidFill>
              <a:srgbClr val="99FF3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0" name="Google Shape;70;p15"/>
          <p:cNvSpPr/>
          <p:nvPr/>
        </p:nvSpPr>
        <p:spPr>
          <a:xfrm>
            <a:off x="8565174" y="4628363"/>
            <a:ext cx="458665" cy="154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r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sz="1200"/>
          </a:p>
        </p:txBody>
      </p:sp>
      <p:cxnSp>
        <p:nvCxnSpPr>
          <p:cNvPr id="71" name="Google Shape;71;p15"/>
          <p:cNvCxnSpPr/>
          <p:nvPr/>
        </p:nvCxnSpPr>
        <p:spPr>
          <a:xfrm>
            <a:off x="115766" y="713232"/>
            <a:ext cx="8908200" cy="0"/>
          </a:xfrm>
          <a:prstGeom prst="straightConnector1">
            <a:avLst/>
          </a:prstGeom>
          <a:noFill/>
          <a:ln w="38100" cap="flat" cmpd="sng">
            <a:solidFill>
              <a:srgbClr val="99FF3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15"/>
          <p:cNvSpPr txBox="1"/>
          <p:nvPr/>
        </p:nvSpPr>
        <p:spPr>
          <a:xfrm>
            <a:off x="31400" y="4584675"/>
            <a:ext cx="9112600" cy="218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spAutoFit/>
          </a:bodyPr>
          <a:lstStyle/>
          <a:p>
            <a:pPr marL="939800" marR="0" lvl="0" indent="-939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Verdana"/>
              <a:buNone/>
            </a:pPr>
            <a:r>
              <a:rPr lang="en" sz="9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J. J. Mwimali, K.E. Koech: </a:t>
            </a:r>
            <a:r>
              <a:rPr lang="en-US" sz="900" b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Design and Fabrication of an automated Discharge Collection Unit of the Synthetic Hydro Experimental Machine.</a:t>
            </a:r>
            <a:r>
              <a:rPr lang="en" sz="9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sz="9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121627" y="156088"/>
            <a:ext cx="7543800" cy="7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3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 b="1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ank">
  <p:cSld name="1_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/>
          <p:nvPr/>
        </p:nvSpPr>
        <p:spPr>
          <a:xfrm>
            <a:off x="253512" y="138113"/>
            <a:ext cx="8638442" cy="4858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Verdana"/>
              <a:buNone/>
            </a:pPr>
            <a:endParaRPr sz="21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AC5CB-51BA-7F62-18CA-07CE0351B8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9BEC3E-1FD0-C49E-4225-650CE52D98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4AC95-7CCE-5300-A005-41AA64AA3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48D63B-8185-09A8-E434-0F214386B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8AE23-07A0-E770-BDB7-6D04FE3B4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866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C2A27-A35D-E288-AA17-EB44CFCA3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38DCF-D030-06B2-3A1C-71CDA4E59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16BE5-8F0C-064A-107F-68962577E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101017-5070-678A-B064-98E7BF744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A3936-90E3-C051-21F8-89477D2A4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61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3E561-34A3-EADD-4085-0FFB22374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67F539-6FD7-2930-8B7B-6F648CB28A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A2A08-1CBD-E135-4F54-AA3F4AA14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A8887-35CE-7AE0-88AB-8C71FB08B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D91DB8-D534-D224-5940-A5D5719E6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431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8999C-C9C0-0B17-CA4C-4385A492C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E5992-6C9F-F812-DB10-ADA66E5FBE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862217-8436-0F06-7869-7B34666DA2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64A115-6D79-E6BA-4FBA-EC228402B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B1F493-CE08-0149-E9B0-C7B33D10A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15C8C-B5E4-CF4B-E412-FD048F276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610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BC51-D725-18A6-7FFC-D46AB277F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6CF804-C6D1-5639-1570-5FAB3F1C67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F827EE-E0B1-2852-1D82-BF8A852A47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61A815-9481-5310-5A79-3E4CC8EA75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45203D-2962-CF36-D7E6-D318229F27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113411-0E2B-FC45-2CEA-BB6246C3E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FECDA8-0716-D2BA-0792-3E8AAB0A9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DB1756-327E-FF21-D597-9C28D19E7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619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DFC2A-E82A-61B1-6140-6E032D551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086007-BEB1-AAD3-AC75-7EE0D55D5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7CFB-DCA4-4169-8FB2-31A3A2DA684B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019010-BD05-070F-1492-CA5E0373F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2796C2-9105-4B0A-DBFF-1FC2D8C02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988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22B32E-34BE-AA51-EBC0-B3AE7AF63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0FCE21-7ABF-E424-22D2-4137716640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2EAA2-A23B-2DC9-939C-0DAF2C2524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27CFB-DCA4-4169-8FB2-31A3A2DA684B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C4A4C-E931-C2F9-EA8B-572142B4FA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0485EB-E711-B222-7BE7-4262F44923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E068C-7189-4379-A7F1-E09C57D90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365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jpg"/><Relationship Id="rId3" Type="http://schemas.openxmlformats.org/officeDocument/2006/relationships/image" Target="../media/image30.png"/><Relationship Id="rId7" Type="http://schemas.openxmlformats.org/officeDocument/2006/relationships/image" Target="../media/image34.jp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BBCD0-127F-5605-6509-5D5DFE132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573" y="159860"/>
            <a:ext cx="8971427" cy="537130"/>
          </a:xfrm>
        </p:spPr>
        <p:txBody>
          <a:bodyPr/>
          <a:lstStyle/>
          <a:p>
            <a:r>
              <a:rPr lang="en-US" dirty="0"/>
              <a:t>Methodology: Discharge Flow control Unit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E38675-49F3-2D41-B808-5B1256B958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002" y="721610"/>
            <a:ext cx="2862078" cy="3700280"/>
          </a:xfrm>
          <a:prstGeom prst="rect">
            <a:avLst/>
          </a:prstGeom>
        </p:spPr>
      </p:pic>
      <p:pic>
        <p:nvPicPr>
          <p:cNvPr id="6" name="DischargeFlowDiverSionAssembly">
            <a:hlinkClick r:id="" action="ppaction://media"/>
            <a:extLst>
              <a:ext uri="{FF2B5EF4-FFF2-40B4-BE49-F238E27FC236}">
                <a16:creationId xmlns:a16="http://schemas.microsoft.com/office/drawing/2014/main" id="{0D659ACD-0535-EA2A-6781-51701E7A5D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16080" y="721610"/>
            <a:ext cx="4792025" cy="359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73435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/>
        </p:nvSpPr>
        <p:spPr>
          <a:xfrm>
            <a:off x="40554" y="178775"/>
            <a:ext cx="9103446" cy="574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Methodology: Discharge Handling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6DFE2B-36CE-C364-95D3-F7E0371DA6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55" y="753009"/>
            <a:ext cx="2999402" cy="13797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8D4D8B-F769-878D-59D4-6F7E4161CD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3311" t="28241" r="-1" b="37967"/>
          <a:stretch/>
        </p:blipFill>
        <p:spPr>
          <a:xfrm>
            <a:off x="4369658" y="1852031"/>
            <a:ext cx="1151987" cy="14394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423A21-5FF5-8EC3-1396-7DC9099ED72F}"/>
              </a:ext>
            </a:extLst>
          </p:cNvPr>
          <p:cNvSpPr txBox="1"/>
          <p:nvPr/>
        </p:nvSpPr>
        <p:spPr>
          <a:xfrm>
            <a:off x="-15454" y="2127696"/>
            <a:ext cx="439758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1. Discharge collection tank.</a:t>
            </a:r>
          </a:p>
          <a:p>
            <a:r>
              <a:rPr lang="en-US" b="1" dirty="0"/>
              <a:t>Requirements: </a:t>
            </a:r>
            <a:r>
              <a:rPr lang="en-US" dirty="0"/>
              <a:t>- Motivated discharge</a:t>
            </a:r>
          </a:p>
          <a:p>
            <a:r>
              <a:rPr lang="en-US" dirty="0"/>
              <a:t>	        - Capacity of not less than 20 Liters.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7306EC-F513-250B-F9F3-2B5414DD1238}"/>
              </a:ext>
            </a:extLst>
          </p:cNvPr>
          <p:cNvSpPr txBox="1"/>
          <p:nvPr/>
        </p:nvSpPr>
        <p:spPr>
          <a:xfrm>
            <a:off x="-63469" y="2748265"/>
            <a:ext cx="186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Considerations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EF537B4-E2A3-358E-F045-7AF04E656E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7307" y="2936071"/>
            <a:ext cx="1640417" cy="161897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2388A7E-727F-9F36-EBC3-C874E9CC750C}"/>
              </a:ext>
            </a:extLst>
          </p:cNvPr>
          <p:cNvSpPr txBox="1"/>
          <p:nvPr/>
        </p:nvSpPr>
        <p:spPr>
          <a:xfrm>
            <a:off x="3811419" y="826867"/>
            <a:ext cx="229262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Selected: </a:t>
            </a:r>
            <a:r>
              <a:rPr lang="en-US" b="1" u="sng" dirty="0"/>
              <a:t>Horizontal Cylindrical tank.</a:t>
            </a:r>
          </a:p>
          <a:p>
            <a:r>
              <a:rPr lang="en-US" b="1" dirty="0"/>
              <a:t>Justification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Motivated discharge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Easier to fabricate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6D9FCB41-BB5E-DA86-0C1A-488D6030E09D}"/>
              </a:ext>
            </a:extLst>
          </p:cNvPr>
          <p:cNvCxnSpPr>
            <a:cxnSpLocks/>
          </p:cNvCxnSpPr>
          <p:nvPr/>
        </p:nvCxnSpPr>
        <p:spPr>
          <a:xfrm>
            <a:off x="5767754" y="723639"/>
            <a:ext cx="0" cy="3831406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0E405C9-BB34-3A06-B6AB-38AA18432A70}"/>
              </a:ext>
            </a:extLst>
          </p:cNvPr>
          <p:cNvCxnSpPr>
            <a:cxnSpLocks/>
          </p:cNvCxnSpPr>
          <p:nvPr/>
        </p:nvCxnSpPr>
        <p:spPr>
          <a:xfrm>
            <a:off x="5756246" y="2927915"/>
            <a:ext cx="3376246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C87FA5A-CF62-9B82-3D7C-C7FAD3CD8A83}"/>
              </a:ext>
            </a:extLst>
          </p:cNvPr>
          <p:cNvSpPr txBox="1"/>
          <p:nvPr/>
        </p:nvSpPr>
        <p:spPr>
          <a:xfrm>
            <a:off x="5756246" y="662809"/>
            <a:ext cx="327174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Discharge weight measurement</a:t>
            </a:r>
          </a:p>
          <a:p>
            <a:r>
              <a:rPr lang="en-US" b="1" dirty="0"/>
              <a:t>Requirements:</a:t>
            </a:r>
          </a:p>
          <a:p>
            <a:pPr marL="285750" indent="-285750">
              <a:buFontTx/>
              <a:buChar char="-"/>
            </a:pPr>
            <a:r>
              <a:rPr lang="en-US" dirty="0"/>
              <a:t>Highest possible Sensitivity</a:t>
            </a:r>
          </a:p>
          <a:p>
            <a:pPr marL="285750" indent="-285750">
              <a:buFontTx/>
              <a:buChar char="-"/>
            </a:pPr>
            <a:r>
              <a:rPr lang="en-US" dirty="0"/>
              <a:t>Resolution(0-50Kg)</a:t>
            </a:r>
          </a:p>
          <a:p>
            <a:pPr marL="285750" indent="-285750">
              <a:buFontTx/>
              <a:buChar char="-"/>
            </a:pPr>
            <a:r>
              <a:rPr lang="en-US" dirty="0"/>
              <a:t>Credibility(forums, and experience) 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1A10343-C3B0-41B6-FFB5-EDDB7E3941B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185" t="8578" r="4996" b="9247"/>
          <a:stretch/>
        </p:blipFill>
        <p:spPr>
          <a:xfrm>
            <a:off x="8050557" y="3387513"/>
            <a:ext cx="1119842" cy="11675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DBF9965-56CF-B62F-B773-E7B90A2C8419}"/>
              </a:ext>
            </a:extLst>
          </p:cNvPr>
          <p:cNvSpPr txBox="1"/>
          <p:nvPr/>
        </p:nvSpPr>
        <p:spPr>
          <a:xfrm>
            <a:off x="5748008" y="2901169"/>
            <a:ext cx="319629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Discharge temperature measurement.</a:t>
            </a:r>
          </a:p>
          <a:p>
            <a:r>
              <a:rPr lang="en-US" b="1" dirty="0"/>
              <a:t>Requirements:</a:t>
            </a:r>
          </a:p>
          <a:p>
            <a:pPr marL="285750" indent="-285750">
              <a:buFontTx/>
              <a:buChar char="-"/>
            </a:pPr>
            <a:r>
              <a:rPr lang="en-US" dirty="0"/>
              <a:t>Highest possible Sensitivity</a:t>
            </a:r>
          </a:p>
          <a:p>
            <a:pPr marL="285750" indent="-285750">
              <a:buFontTx/>
              <a:buChar char="-"/>
            </a:pPr>
            <a:r>
              <a:rPr lang="en-US" dirty="0"/>
              <a:t>Resolution(0-40)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E7AC086-EA93-AD7D-D4F1-E6EDF57BD7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13169" y="1742651"/>
            <a:ext cx="1656071" cy="116955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12F375C-C4B3-C6F9-D1C2-752F0E0B45BD}"/>
              </a:ext>
            </a:extLst>
          </p:cNvPr>
          <p:cNvSpPr txBox="1"/>
          <p:nvPr/>
        </p:nvSpPr>
        <p:spPr>
          <a:xfrm>
            <a:off x="5787501" y="2098986"/>
            <a:ext cx="148511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Selected</a:t>
            </a:r>
            <a:r>
              <a:rPr lang="en-US" dirty="0"/>
              <a:t>: </a:t>
            </a:r>
          </a:p>
          <a:p>
            <a:r>
              <a:rPr lang="en-US" dirty="0"/>
              <a:t>50Kg strain-type load cells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DD48DB-142B-DFB1-1350-FE6CAA5AFA3E}"/>
              </a:ext>
            </a:extLst>
          </p:cNvPr>
          <p:cNvSpPr txBox="1"/>
          <p:nvPr/>
        </p:nvSpPr>
        <p:spPr>
          <a:xfrm>
            <a:off x="5850881" y="4070720"/>
            <a:ext cx="21996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Selected</a:t>
            </a:r>
            <a:r>
              <a:rPr lang="en-US" dirty="0"/>
              <a:t>: DS18B20 waterproof temperature</a:t>
            </a:r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88EF749-F9FA-7632-C64B-0364B7EDB3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1627" y="2571750"/>
            <a:ext cx="2410460" cy="196551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BC68466-0042-E903-95B9-ABEB5896B2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67752" y="746337"/>
            <a:ext cx="3376247" cy="37909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183DCF-4799-12AE-587E-B848A6516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7" y="156088"/>
            <a:ext cx="7520144" cy="573255"/>
          </a:xfrm>
        </p:spPr>
        <p:txBody>
          <a:bodyPr/>
          <a:lstStyle/>
          <a:p>
            <a:r>
              <a:rPr lang="en-US" dirty="0"/>
              <a:t>Methodology: Discharge Handling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321279-34D1-6112-41C0-0276AEAA9C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729343"/>
            <a:ext cx="2845510" cy="20380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8448A91-53E7-9DDE-6D7A-B07A9052B9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45511" y="1451475"/>
            <a:ext cx="2875194" cy="210303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297A741-8F0E-4763-BF2B-A8AD556FA843}"/>
              </a:ext>
            </a:extLst>
          </p:cNvPr>
          <p:cNvCxnSpPr>
            <a:cxnSpLocks/>
          </p:cNvCxnSpPr>
          <p:nvPr/>
        </p:nvCxnSpPr>
        <p:spPr>
          <a:xfrm>
            <a:off x="5767754" y="723639"/>
            <a:ext cx="0" cy="3831406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08591DB-9541-A284-BA5A-14772A0C38F6}"/>
              </a:ext>
            </a:extLst>
          </p:cNvPr>
          <p:cNvCxnSpPr>
            <a:cxnSpLocks/>
          </p:cNvCxnSpPr>
          <p:nvPr/>
        </p:nvCxnSpPr>
        <p:spPr>
          <a:xfrm>
            <a:off x="2845511" y="746337"/>
            <a:ext cx="0" cy="3831406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95CBFB1-AC14-27E7-F675-6180360A135D}"/>
              </a:ext>
            </a:extLst>
          </p:cNvPr>
          <p:cNvCxnSpPr>
            <a:cxnSpLocks/>
          </p:cNvCxnSpPr>
          <p:nvPr/>
        </p:nvCxnSpPr>
        <p:spPr>
          <a:xfrm>
            <a:off x="0" y="2691322"/>
            <a:ext cx="2845511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A5C7682-DB4B-3A07-27A6-3AC41A5DEA4D}"/>
              </a:ext>
            </a:extLst>
          </p:cNvPr>
          <p:cNvSpPr txBox="1"/>
          <p:nvPr/>
        </p:nvSpPr>
        <p:spPr>
          <a:xfrm>
            <a:off x="-60814" y="723639"/>
            <a:ext cx="121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46C50A9-64D0-13FB-75E1-C13828CCDCBA}"/>
              </a:ext>
            </a:extLst>
          </p:cNvPr>
          <p:cNvSpPr txBox="1"/>
          <p:nvPr/>
        </p:nvSpPr>
        <p:spPr>
          <a:xfrm>
            <a:off x="-30408" y="2699269"/>
            <a:ext cx="121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FBCB57-114D-E4BE-DF66-B1BA9F147959}"/>
              </a:ext>
            </a:extLst>
          </p:cNvPr>
          <p:cNvSpPr txBox="1"/>
          <p:nvPr/>
        </p:nvSpPr>
        <p:spPr>
          <a:xfrm>
            <a:off x="2896666" y="746337"/>
            <a:ext cx="863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5DA757-0A67-4904-4353-2782F85C0B29}"/>
              </a:ext>
            </a:extLst>
          </p:cNvPr>
          <p:cNvSpPr txBox="1"/>
          <p:nvPr/>
        </p:nvSpPr>
        <p:spPr>
          <a:xfrm>
            <a:off x="5854136" y="799301"/>
            <a:ext cx="1438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46365709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4D88E-9F69-E97B-6F8A-1445A3A0F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6" y="156088"/>
            <a:ext cx="9022373" cy="467856"/>
          </a:xfrm>
        </p:spPr>
        <p:txBody>
          <a:bodyPr/>
          <a:lstStyle/>
          <a:p>
            <a:r>
              <a:rPr lang="en-US" dirty="0"/>
              <a:t>Methodology: Electrical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2C1A2D-0BD7-1783-102C-31797DC26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26" y="2571750"/>
            <a:ext cx="2672874" cy="16448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7E9F8E-A7F5-9A95-4446-98D28EA57F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7920"/>
            <a:ext cx="1501248" cy="20262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E76E96-F59F-E92F-BAF6-06CA10D9BB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3306" y="1080040"/>
            <a:ext cx="991691" cy="12378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2BDE6E3-2F57-6C08-AC35-A187AF7252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4500" y="2622109"/>
            <a:ext cx="3486058" cy="144135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B6F8B7-FEEA-16AA-96C1-3FAB7B2BC5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8250" y="2303521"/>
            <a:ext cx="2615749" cy="184641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20D22B-7C3B-7B63-7905-42DBADFA52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62420" y="1031577"/>
            <a:ext cx="1752600" cy="12283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190A634-51C1-36E7-0DE4-E42107294A40}"/>
              </a:ext>
            </a:extLst>
          </p:cNvPr>
          <p:cNvSpPr txBox="1"/>
          <p:nvPr/>
        </p:nvSpPr>
        <p:spPr>
          <a:xfrm>
            <a:off x="121626" y="833120"/>
            <a:ext cx="2550454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P16-S Micro-linear actuator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2FA117-3232-34F0-1FA6-E4A190617821}"/>
              </a:ext>
            </a:extLst>
          </p:cNvPr>
          <p:cNvSpPr txBox="1"/>
          <p:nvPr/>
        </p:nvSpPr>
        <p:spPr>
          <a:xfrm>
            <a:off x="3322320" y="833120"/>
            <a:ext cx="1960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MG996R Servo motor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7C24E8-C764-2B3A-B39C-B172F23D8115}"/>
              </a:ext>
            </a:extLst>
          </p:cNvPr>
          <p:cNvSpPr txBox="1"/>
          <p:nvPr/>
        </p:nvSpPr>
        <p:spPr>
          <a:xfrm>
            <a:off x="6528250" y="772263"/>
            <a:ext cx="2359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50Kg Strain-type  load cells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F413864-BAD5-F9A4-96B7-5B6D0C58072C}"/>
              </a:ext>
            </a:extLst>
          </p:cNvPr>
          <p:cNvCxnSpPr>
            <a:cxnSpLocks/>
          </p:cNvCxnSpPr>
          <p:nvPr/>
        </p:nvCxnSpPr>
        <p:spPr>
          <a:xfrm>
            <a:off x="2845511" y="746337"/>
            <a:ext cx="0" cy="3831406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BC8C9E7-D2BE-F966-1D91-A1A719FE2155}"/>
              </a:ext>
            </a:extLst>
          </p:cNvPr>
          <p:cNvCxnSpPr>
            <a:cxnSpLocks/>
          </p:cNvCxnSpPr>
          <p:nvPr/>
        </p:nvCxnSpPr>
        <p:spPr>
          <a:xfrm>
            <a:off x="6280558" y="746337"/>
            <a:ext cx="0" cy="3831406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236FAE1E-E227-A263-04A7-04456C08203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3466" t="3035" r="10687"/>
          <a:stretch/>
        </p:blipFill>
        <p:spPr>
          <a:xfrm>
            <a:off x="1241165" y="1386405"/>
            <a:ext cx="1447112" cy="123143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B0940F2-7F73-5D33-4F39-43451B5959F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44359" y="1294387"/>
            <a:ext cx="1444877" cy="1231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850191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A812-0DE1-21CF-509F-5C7FDAF50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7" y="156088"/>
            <a:ext cx="8956112" cy="552903"/>
          </a:xfrm>
        </p:spPr>
        <p:txBody>
          <a:bodyPr/>
          <a:lstStyle/>
          <a:p>
            <a:r>
              <a:rPr lang="en-US" dirty="0"/>
              <a:t>Methodology: Software and control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13CDE4-7F66-1BA0-5D89-809D009BEC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27" y="708991"/>
            <a:ext cx="3417639" cy="38307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FFE6FE-5B7D-BCB8-B1A3-FFBE8681F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3161" y="976514"/>
            <a:ext cx="2096976" cy="17474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BC29B05-F410-E250-2216-A4674CDB07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149" y="789570"/>
            <a:ext cx="2531232" cy="356435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2E46EC4-EB1C-2AE5-3356-74E5639BA84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196" t="17569" r="5870" b="13133"/>
          <a:stretch/>
        </p:blipFill>
        <p:spPr>
          <a:xfrm>
            <a:off x="3862710" y="2723994"/>
            <a:ext cx="2356439" cy="181573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CE317CC-E276-D8D0-46E8-64404F11E2AC}"/>
              </a:ext>
            </a:extLst>
          </p:cNvPr>
          <p:cNvSpPr txBox="1"/>
          <p:nvPr/>
        </p:nvSpPr>
        <p:spPr>
          <a:xfrm>
            <a:off x="121627" y="789570"/>
            <a:ext cx="14597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MCU Selection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4E1073-08B3-0DA2-E9EB-6BF554F91AB9}"/>
              </a:ext>
            </a:extLst>
          </p:cNvPr>
          <p:cNvSpPr txBox="1"/>
          <p:nvPr/>
        </p:nvSpPr>
        <p:spPr>
          <a:xfrm>
            <a:off x="6170745" y="755158"/>
            <a:ext cx="1065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Application logic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3C88790-CB2E-95D7-45C3-E7A37B37C0DA}"/>
              </a:ext>
            </a:extLst>
          </p:cNvPr>
          <p:cNvSpPr txBox="1"/>
          <p:nvPr/>
        </p:nvSpPr>
        <p:spPr>
          <a:xfrm>
            <a:off x="3549717" y="708991"/>
            <a:ext cx="25312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Black_F407VE + Touch LCD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F9FAFE8-B832-8BA2-E74C-5C474A729E45}"/>
              </a:ext>
            </a:extLst>
          </p:cNvPr>
          <p:cNvCxnSpPr>
            <a:cxnSpLocks/>
          </p:cNvCxnSpPr>
          <p:nvPr/>
        </p:nvCxnSpPr>
        <p:spPr>
          <a:xfrm>
            <a:off x="3444951" y="708991"/>
            <a:ext cx="0" cy="3831406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2CC3EAA-7122-B63F-B29F-A8ECA207F361}"/>
              </a:ext>
            </a:extLst>
          </p:cNvPr>
          <p:cNvCxnSpPr>
            <a:cxnSpLocks/>
          </p:cNvCxnSpPr>
          <p:nvPr/>
        </p:nvCxnSpPr>
        <p:spPr>
          <a:xfrm>
            <a:off x="6219149" y="708991"/>
            <a:ext cx="0" cy="3831406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9336004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2"/>
          <p:cNvPicPr preferRelativeResize="0"/>
          <p:nvPr/>
        </p:nvPicPr>
        <p:blipFill>
          <a:blip r:embed="rId3"/>
          <a:srcRect/>
          <a:stretch/>
        </p:blipFill>
        <p:spPr>
          <a:xfrm>
            <a:off x="1142997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/>
        </p:nvSpPr>
        <p:spPr>
          <a:xfrm>
            <a:off x="36505" y="178775"/>
            <a:ext cx="6633600" cy="5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Outline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7" name="Google Shape;87;p18"/>
          <p:cNvSpPr txBox="1"/>
          <p:nvPr/>
        </p:nvSpPr>
        <p:spPr>
          <a:xfrm>
            <a:off x="0" y="753275"/>
            <a:ext cx="9006238" cy="38193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spAutoFit/>
          </a:bodyPr>
          <a:lstStyle/>
          <a:p>
            <a:pPr marL="285750" indent="-285750" eaLnBrk="1" hangingPunct="1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Introduction</a:t>
            </a:r>
          </a:p>
          <a:p>
            <a:pPr eaLnBrk="1" hangingPunct="1">
              <a:spcBef>
                <a:spcPts val="600"/>
              </a:spcBef>
              <a:buClr>
                <a:srgbClr val="0066CC"/>
              </a:buClr>
              <a:buSzPct val="120000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 	</a:t>
            </a:r>
            <a:r>
              <a:rPr lang="en-US" altLang="de-DE" sz="1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Background | Problem Statement | Objectives | Expected outcomes | Justification</a:t>
            </a:r>
          </a:p>
          <a:p>
            <a:pPr marL="285750" indent="-285750" eaLnBrk="1" hangingPunct="1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Literature review.</a:t>
            </a:r>
          </a:p>
          <a:p>
            <a:pPr lvl="1">
              <a:spcBef>
                <a:spcPts val="600"/>
              </a:spcBef>
              <a:buClr>
                <a:srgbClr val="0066CC"/>
              </a:buClr>
              <a:buSzPct val="120000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	</a:t>
            </a:r>
            <a:r>
              <a:rPr lang="en-US" altLang="de-DE" sz="1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Existing technologies | Related works | Gap Analysis</a:t>
            </a:r>
          </a:p>
          <a:p>
            <a:pPr marL="285750" lvl="1" indent="-285750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Methodology</a:t>
            </a:r>
          </a:p>
          <a:p>
            <a:pPr lvl="8">
              <a:spcBef>
                <a:spcPts val="600"/>
              </a:spcBef>
              <a:buClr>
                <a:srgbClr val="0066CC"/>
              </a:buClr>
              <a:buSzPct val="120000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	</a:t>
            </a:r>
            <a:r>
              <a:rPr lang="en-US" altLang="de-DE" sz="1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Designs process | Simulations | Final Designs.  </a:t>
            </a: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		</a:t>
            </a:r>
          </a:p>
          <a:p>
            <a:pPr marL="285750" indent="-285750" eaLnBrk="1" hangingPunct="1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Results</a:t>
            </a:r>
          </a:p>
          <a:p>
            <a:pPr eaLnBrk="1" hangingPunct="1">
              <a:spcBef>
                <a:spcPts val="600"/>
              </a:spcBef>
              <a:buClr>
                <a:srgbClr val="0066CC"/>
              </a:buClr>
              <a:buSzPct val="120000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	</a:t>
            </a:r>
            <a:r>
              <a:rPr lang="en-US" altLang="de-DE" sz="1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Final Assembly  | Budget</a:t>
            </a:r>
          </a:p>
          <a:p>
            <a:pPr marL="285750" indent="-285750" eaLnBrk="1" hangingPunct="1">
              <a:spcBef>
                <a:spcPts val="600"/>
              </a:spcBef>
              <a:buClr>
                <a:srgbClr val="0066CC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altLang="de-DE" sz="20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Conclusion</a:t>
            </a: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6EB93-6576-857F-D804-05DAD3B96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306932"/>
            <a:ext cx="9144001" cy="377269"/>
          </a:xfrm>
        </p:spPr>
        <p:txBody>
          <a:bodyPr/>
          <a:lstStyle/>
          <a:p>
            <a:r>
              <a:rPr lang="en-US" sz="2600" dirty="0">
                <a:latin typeface="Verdana" panose="020B0604030504040204" pitchFamily="34" charset="0"/>
                <a:ea typeface="Verdana" panose="020B0604030504040204" pitchFamily="34" charset="0"/>
              </a:rPr>
              <a:t>Introduction: Background &amp; problem statement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3007E6-9255-D207-8C75-EA62331DFEB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02310" y="731546"/>
            <a:ext cx="8939380" cy="38173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817C555-DAA7-542A-3654-CC0A6222B957}"/>
              </a:ext>
            </a:extLst>
          </p:cNvPr>
          <p:cNvSpPr txBox="1"/>
          <p:nvPr/>
        </p:nvSpPr>
        <p:spPr>
          <a:xfrm>
            <a:off x="102311" y="731546"/>
            <a:ext cx="402847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latin typeface="Verdana" panose="020B0604030504040204" pitchFamily="34" charset="0"/>
                <a:ea typeface="Verdana" panose="020B0604030504040204" pitchFamily="34" charset="0"/>
              </a:rPr>
              <a:t>Background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</a:rPr>
              <a:t>Fluid flow measurement</a:t>
            </a:r>
          </a:p>
          <a:p>
            <a:pPr marL="914400" lvl="2"/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</a:rPr>
              <a:t>- Quantifying a property of an uninterrupted flow. 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</a:rPr>
              <a:t>Flow meters</a:t>
            </a:r>
          </a:p>
          <a:p>
            <a:pPr marL="914400" lvl="2"/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</a:rPr>
              <a:t>- Turbine flow meter, rotameter, venturi, and orifice.</a:t>
            </a:r>
          </a:p>
          <a:p>
            <a:pPr marL="914400" lvl="2"/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</a:rPr>
              <a:t>- Bernoulli’s Theorem.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</a:rPr>
              <a:t>Synthetic Hydro-Experimental Machine</a:t>
            </a:r>
          </a:p>
          <a:p>
            <a:pPr lvl="1"/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</a:rPr>
              <a:t>           - Consists of venturi, and orifice</a:t>
            </a:r>
          </a:p>
          <a:p>
            <a:pPr lvl="1"/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</a:rPr>
              <a:t>           - Establishing a relationship between discharge, differential pressure, and the coefficient of discharge.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F3A633-35AD-7F3E-03F4-3BD7D2FFD19A}"/>
              </a:ext>
            </a:extLst>
          </p:cNvPr>
          <p:cNvSpPr txBox="1"/>
          <p:nvPr/>
        </p:nvSpPr>
        <p:spPr>
          <a:xfrm>
            <a:off x="4066842" y="731546"/>
            <a:ext cx="497484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latin typeface="Verdana" panose="020B0604030504040204" pitchFamily="34" charset="0"/>
                <a:ea typeface="Verdana" panose="020B0604030504040204" pitchFamily="34" charset="0"/>
              </a:rPr>
              <a:t>Problem Statement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300" dirty="0">
                <a:latin typeface="Verdana" panose="020B0604030504040204" pitchFamily="34" charset="0"/>
                <a:ea typeface="Verdana" panose="020B0604030504040204" pitchFamily="34" charset="0"/>
              </a:rPr>
              <a:t>Fluid flow experiments require one to synchronize discharge collection with time and temperature measurement.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300" dirty="0">
                <a:latin typeface="Verdana" panose="020B0604030504040204" pitchFamily="34" charset="0"/>
                <a:ea typeface="Verdana" panose="020B0604030504040204" pitchFamily="34" charset="0"/>
              </a:rPr>
              <a:t>Current state of the Synthetic Hydro-Experimental Machine.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US" sz="1300" dirty="0">
                <a:latin typeface="Verdana" panose="020B0604030504040204" pitchFamily="34" charset="0"/>
                <a:ea typeface="Verdana" panose="020B0604030504040204" pitchFamily="34" charset="0"/>
              </a:rPr>
              <a:t>Determination of steps based on human intuition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US" sz="1300" dirty="0">
                <a:latin typeface="Verdana" panose="020B0604030504040204" pitchFamily="34" charset="0"/>
                <a:ea typeface="Verdana" panose="020B0604030504040204" pitchFamily="34" charset="0"/>
              </a:rPr>
              <a:t>Discharge collection synchronization by a minimum of two operators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US" sz="1300" dirty="0">
                <a:latin typeface="Verdana" panose="020B0604030504040204" pitchFamily="34" charset="0"/>
                <a:ea typeface="Verdana" panose="020B0604030504040204" pitchFamily="34" charset="0"/>
              </a:rPr>
              <a:t>Incremental weight measurement.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US" sz="1300" dirty="0">
                <a:latin typeface="Verdana" panose="020B0604030504040204" pitchFamily="34" charset="0"/>
                <a:ea typeface="Verdana" panose="020B0604030504040204" pitchFamily="34" charset="0"/>
              </a:rPr>
              <a:t>Results outside the tolerable range.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300" dirty="0">
                <a:latin typeface="Verdana" panose="020B0604030504040204" pitchFamily="34" charset="0"/>
                <a:ea typeface="Verdana" panose="020B0604030504040204" pitchFamily="34" charset="0"/>
              </a:rPr>
              <a:t>Automated Synthetic Hydro-Experimental Machine</a:t>
            </a:r>
          </a:p>
          <a:p>
            <a:pPr marL="1714500" lvl="3" indent="-342900">
              <a:buFont typeface="Wingdings" panose="05000000000000000000" pitchFamily="2" charset="2"/>
              <a:buChar char="ü"/>
            </a:pPr>
            <a:r>
              <a:rPr lang="en-US" sz="1300" dirty="0">
                <a:latin typeface="Verdana" panose="020B0604030504040204" pitchFamily="34" charset="0"/>
                <a:ea typeface="Verdana" panose="020B0604030504040204" pitchFamily="34" charset="0"/>
              </a:rPr>
              <a:t>Precise discharge flow control.</a:t>
            </a:r>
          </a:p>
          <a:p>
            <a:pPr marL="1714500" lvl="3" indent="-342900">
              <a:buFont typeface="Wingdings" panose="05000000000000000000" pitchFamily="2" charset="2"/>
              <a:buChar char="ü"/>
            </a:pPr>
            <a:r>
              <a:rPr lang="en-US" sz="1300" dirty="0">
                <a:latin typeface="Verdana" panose="020B0604030504040204" pitchFamily="34" charset="0"/>
                <a:ea typeface="Verdana" panose="020B0604030504040204" pitchFamily="34" charset="0"/>
              </a:rPr>
              <a:t>Automated discharge collection.</a:t>
            </a:r>
          </a:p>
          <a:p>
            <a:pPr marL="1714500" lvl="3" indent="-342900">
              <a:buFont typeface="Wingdings" panose="05000000000000000000" pitchFamily="2" charset="2"/>
              <a:buChar char="ü"/>
            </a:pPr>
            <a:r>
              <a:rPr lang="en-US" sz="1300" dirty="0">
                <a:latin typeface="Verdana" panose="020B0604030504040204" pitchFamily="34" charset="0"/>
                <a:ea typeface="Verdana" panose="020B0604030504040204" pitchFamily="34" charset="0"/>
              </a:rPr>
              <a:t>Automate discharge weight and temperature measurement. </a:t>
            </a:r>
          </a:p>
          <a:p>
            <a:endParaRPr lang="en-US" sz="13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955247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/>
        </p:nvSpPr>
        <p:spPr>
          <a:xfrm>
            <a:off x="41750" y="178776"/>
            <a:ext cx="8958562" cy="2236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Introduction: Objectives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22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22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" name="Text Box 5">
            <a:extLst>
              <a:ext uri="{FF2B5EF4-FFF2-40B4-BE49-F238E27FC236}">
                <a16:creationId xmlns:a16="http://schemas.microsoft.com/office/drawing/2014/main" id="{F7AF5B3D-7D4D-C08E-0DF5-48D3D36589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" y="685157"/>
            <a:ext cx="8958562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1pPr>
            <a:lvl2pPr marL="742950" indent="-28575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2pPr>
            <a:lvl3pPr marL="11430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3pPr>
            <a:lvl4pPr marL="16002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4pPr>
            <a:lvl5pPr marL="20574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9pPr>
          </a:lstStyle>
          <a:p>
            <a:pPr eaLnBrk="1" hangingPunct="1">
              <a:spcBef>
                <a:spcPts val="600"/>
              </a:spcBef>
              <a:buSzPct val="75000"/>
            </a:pPr>
            <a:r>
              <a:rPr lang="en-US" altLang="de-DE" sz="1600" b="1" dirty="0"/>
              <a:t>Main Objective</a:t>
            </a:r>
            <a:r>
              <a:rPr lang="en-US" altLang="de-DE" sz="1600" dirty="0"/>
              <a:t>	</a:t>
            </a:r>
          </a:p>
          <a:p>
            <a:pPr marL="380250" lvl="1" indent="0" eaLnBrk="1" hangingPunct="1">
              <a:lnSpc>
                <a:spcPct val="150000"/>
              </a:lnSpc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r>
              <a:rPr lang="de-DE" altLang="de-DE" sz="1600" dirty="0"/>
              <a:t>To automate the discharge collection process of the Synthetic Hydro-Experimental Machine.</a:t>
            </a:r>
          </a:p>
          <a:p>
            <a:pPr marL="380250" lvl="1" indent="0" eaLnBrk="1" hangingPunct="1"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endParaRPr lang="de-DE" altLang="de-DE" sz="1600" dirty="0"/>
          </a:p>
        </p:txBody>
      </p:sp>
      <p:sp>
        <p:nvSpPr>
          <p:cNvPr id="5" name="Text Box 5">
            <a:extLst>
              <a:ext uri="{FF2B5EF4-FFF2-40B4-BE49-F238E27FC236}">
                <a16:creationId xmlns:a16="http://schemas.microsoft.com/office/drawing/2014/main" id="{2F430BC2-36AA-968B-F2AF-0BBEBD9CDE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50" y="1796827"/>
            <a:ext cx="8958562" cy="2554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1pPr>
            <a:lvl2pPr marL="742950" indent="-28575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2pPr>
            <a:lvl3pPr marL="11430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3pPr>
            <a:lvl4pPr marL="16002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4pPr>
            <a:lvl5pPr marL="2057400" indent="-228600" eaLnBrk="0" hangingPunct="0"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901700" algn="l"/>
                <a:tab pos="1168400" algn="l"/>
              </a:tabLst>
              <a:defRPr sz="2400">
                <a:solidFill>
                  <a:schemeClr val="tx1"/>
                </a:solidFill>
                <a:latin typeface="Verdana" pitchFamily="34" charset="0"/>
                <a:cs typeface="Arial" charset="0"/>
              </a:defRPr>
            </a:lvl9pPr>
          </a:lstStyle>
          <a:p>
            <a:pPr eaLnBrk="1" hangingPunct="1">
              <a:spcBef>
                <a:spcPts val="600"/>
              </a:spcBef>
              <a:buSzPct val="75000"/>
            </a:pPr>
            <a:r>
              <a:rPr lang="en-US" altLang="de-DE" sz="1400" b="1" dirty="0"/>
              <a:t>Specific Objectives</a:t>
            </a:r>
            <a:r>
              <a:rPr lang="en-US" altLang="de-DE" sz="1400" dirty="0"/>
              <a:t>	</a:t>
            </a:r>
            <a:endParaRPr lang="de-DE" altLang="de-DE" sz="1400" dirty="0"/>
          </a:p>
          <a:p>
            <a:pPr marL="723150" lvl="1" indent="-342900" eaLnBrk="1" hangingPunct="1">
              <a:buClr>
                <a:schemeClr val="tx1"/>
              </a:buClr>
              <a:buSzPct val="130000"/>
              <a:buFont typeface="Arial"/>
              <a:buAutoNum type="arabicPeriod"/>
              <a:tabLst>
                <a:tab pos="400050" algn="l"/>
                <a:tab pos="901700" algn="l"/>
                <a:tab pos="1168400" algn="l"/>
              </a:tabLst>
            </a:pPr>
            <a:r>
              <a:rPr lang="en-US" altLang="de-DE" sz="1600" dirty="0"/>
              <a:t>To design an automated discharge flow control unit that can turn the ball valve in steps of less than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1</a:t>
            </a:r>
            <a:r>
              <a:rPr lang="en-US" sz="1800" baseline="30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0</a:t>
            </a:r>
            <a:r>
              <a:rPr lang="en-US" altLang="de-DE" sz="1600" dirty="0"/>
              <a:t> and divert the flow in less than 1 second.</a:t>
            </a:r>
          </a:p>
          <a:p>
            <a:pPr marL="723150" lvl="1" indent="-342900" eaLnBrk="1" hangingPunct="1">
              <a:buClr>
                <a:schemeClr val="tx1"/>
              </a:buClr>
              <a:buSzPct val="130000"/>
              <a:buAutoNum type="arabicPeriod"/>
              <a:tabLst>
                <a:tab pos="400050" algn="l"/>
                <a:tab pos="901700" algn="l"/>
                <a:tab pos="1168400" algn="l"/>
              </a:tabLst>
            </a:pPr>
            <a:endParaRPr lang="en-US" altLang="de-DE" sz="1600" dirty="0"/>
          </a:p>
          <a:p>
            <a:pPr marL="380250" lvl="1" indent="0" eaLnBrk="1" hangingPunct="1"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r>
              <a:rPr lang="en-US" altLang="de-DE" sz="1600" b="1" dirty="0"/>
              <a:t>2. </a:t>
            </a:r>
            <a:r>
              <a:rPr lang="en-US" altLang="de-DE" sz="1600" dirty="0"/>
              <a:t>To design and fabricate a discharge handling unit with automated weight, time, and temperature measurements, and a discharge collection tank that can discharge in the shortest time possible.</a:t>
            </a:r>
          </a:p>
          <a:p>
            <a:pPr marL="380250" lvl="1" indent="0" eaLnBrk="1" hangingPunct="1"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endParaRPr lang="en-US" altLang="de-DE" sz="1600" dirty="0"/>
          </a:p>
          <a:p>
            <a:pPr marL="380250" lvl="1" indent="0" eaLnBrk="1" hangingPunct="1">
              <a:buClr>
                <a:schemeClr val="tx1"/>
              </a:buClr>
              <a:buSzPct val="130000"/>
              <a:tabLst>
                <a:tab pos="400050" algn="l"/>
                <a:tab pos="901700" algn="l"/>
                <a:tab pos="1168400" algn="l"/>
              </a:tabLst>
            </a:pPr>
            <a:r>
              <a:rPr lang="en-US" altLang="de-DE" sz="1600" b="1" dirty="0"/>
              <a:t>3. </a:t>
            </a:r>
            <a:r>
              <a:rPr lang="en-US" altLang="de-DE" sz="1600" dirty="0"/>
              <a:t>To design a graphical user interface and a robust control algorithm to integrate the units</a:t>
            </a:r>
            <a:endParaRPr lang="de-DE" altLang="de-DE" sz="1600" dirty="0"/>
          </a:p>
        </p:txBody>
      </p:sp>
    </p:spTree>
    <p:extLst>
      <p:ext uri="{BB962C8B-B14F-4D97-AF65-F5344CB8AC3E}">
        <p14:creationId xmlns:p14="http://schemas.microsoft.com/office/powerpoint/2010/main" val="18116796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03F7B-9F4A-6D7A-EF93-BB5347E21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6" y="156088"/>
            <a:ext cx="8880133" cy="528019"/>
          </a:xfrm>
        </p:spPr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500314-89E5-2225-F209-6F4EFD333D84}"/>
              </a:ext>
            </a:extLst>
          </p:cNvPr>
          <p:cNvSpPr txBox="1"/>
          <p:nvPr/>
        </p:nvSpPr>
        <p:spPr>
          <a:xfrm>
            <a:off x="121626" y="684107"/>
            <a:ext cx="873168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b="1" dirty="0">
                <a:latin typeface="Verdana" panose="020B0604030504040204" pitchFamily="34" charset="0"/>
                <a:ea typeface="Verdana" panose="020B0604030504040204" pitchFamily="34" charset="0"/>
              </a:rPr>
              <a:t>Existing Technologies</a:t>
            </a:r>
          </a:p>
          <a:p>
            <a:pPr lvl="4"/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	- Computational fluid dynamics</a:t>
            </a:r>
          </a:p>
          <a:p>
            <a:pPr lvl="4"/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		 - </a:t>
            </a:r>
            <a:r>
              <a:rPr lang="en-US" sz="1800" i="1" dirty="0">
                <a:latin typeface="Verdana" panose="020B0604030504040204" pitchFamily="34" charset="0"/>
                <a:ea typeface="Verdana" panose="020B0604030504040204" pitchFamily="34" charset="0"/>
              </a:rPr>
              <a:t>ANSYS, SolidWorks, Autodesk CFD,…</a:t>
            </a:r>
          </a:p>
          <a:p>
            <a:pPr lvl="4"/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	- Analytical predictions</a:t>
            </a:r>
          </a:p>
          <a:p>
            <a:pPr lvl="4"/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		 - </a:t>
            </a:r>
            <a:r>
              <a:rPr lang="en-US" sz="1800" i="1" dirty="0">
                <a:latin typeface="Verdana" panose="020B0604030504040204" pitchFamily="34" charset="0"/>
                <a:ea typeface="Verdana" panose="020B0604030504040204" pitchFamily="34" charset="0"/>
              </a:rPr>
              <a:t>Pure mathematics with Bernoulli’s Equation.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1" dirty="0">
                <a:latin typeface="Verdana" panose="020B0604030504040204" pitchFamily="34" charset="0"/>
                <a:ea typeface="Verdana" panose="020B0604030504040204" pitchFamily="34" charset="0"/>
              </a:rPr>
              <a:t>Related Works </a:t>
            </a:r>
          </a:p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  	- Electromagnetic Actuation</a:t>
            </a:r>
          </a:p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		 - </a:t>
            </a:r>
            <a:r>
              <a:rPr lang="en-US" sz="1800" i="1" dirty="0">
                <a:latin typeface="Verdana" panose="020B0604030504040204" pitchFamily="34" charset="0"/>
                <a:ea typeface="Verdana" panose="020B0604030504040204" pitchFamily="34" charset="0"/>
              </a:rPr>
              <a:t>Automated Water Sampler (A. </a:t>
            </a:r>
            <a:r>
              <a:rPr lang="en-US" sz="1800" i="1" dirty="0" err="1">
                <a:latin typeface="Verdana" panose="020B0604030504040204" pitchFamily="34" charset="0"/>
                <a:ea typeface="Verdana" panose="020B0604030504040204" pitchFamily="34" charset="0"/>
              </a:rPr>
              <a:t>Odetti</a:t>
            </a:r>
            <a:r>
              <a:rPr lang="en-US" sz="1800" i="1" dirty="0">
                <a:latin typeface="Verdana" panose="020B0604030504040204" pitchFamily="34" charset="0"/>
                <a:ea typeface="Verdana" panose="020B0604030504040204" pitchFamily="34" charset="0"/>
              </a:rPr>
              <a:t>, 2019)</a:t>
            </a:r>
          </a:p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	- Pneumatic Control </a:t>
            </a:r>
          </a:p>
          <a:p>
            <a:r>
              <a:rPr lang="en-US" sz="1800" i="1" dirty="0">
                <a:latin typeface="Verdana" panose="020B0604030504040204" pitchFamily="34" charset="0"/>
                <a:ea typeface="Verdana" panose="020B0604030504040204" pitchFamily="34" charset="0"/>
              </a:rPr>
              <a:t>		- Cartridge-type pneumatic dispenser(S. Lee, 2009)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1" dirty="0">
                <a:latin typeface="Verdana" panose="020B0604030504040204" pitchFamily="34" charset="0"/>
                <a:ea typeface="Verdana" panose="020B0604030504040204" pitchFamily="34" charset="0"/>
              </a:rPr>
              <a:t>Gaps</a:t>
            </a:r>
          </a:p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 	- Credibility of the experiment.</a:t>
            </a:r>
          </a:p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	- Resources</a:t>
            </a:r>
          </a:p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	- Error margins</a:t>
            </a:r>
          </a:p>
        </p:txBody>
      </p:sp>
    </p:spTree>
    <p:extLst>
      <p:ext uri="{BB962C8B-B14F-4D97-AF65-F5344CB8AC3E}">
        <p14:creationId xmlns:p14="http://schemas.microsoft.com/office/powerpoint/2010/main" val="55426594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6E01EF-A7ED-B8AB-6E64-C57E6B65865A}"/>
              </a:ext>
            </a:extLst>
          </p:cNvPr>
          <p:cNvSpPr txBox="1"/>
          <p:nvPr/>
        </p:nvSpPr>
        <p:spPr>
          <a:xfrm>
            <a:off x="108373" y="182880"/>
            <a:ext cx="8893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+mj-lt"/>
              </a:rPr>
              <a:t>Methodology: Discharge flow control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9A60E21-AAC0-1FD9-888C-5323A5461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39" y="767654"/>
            <a:ext cx="1268999" cy="37915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F06B7D-E7D7-BFE8-4DA5-FFE5E97EB476}"/>
              </a:ext>
            </a:extLst>
          </p:cNvPr>
          <p:cNvSpPr txBox="1"/>
          <p:nvPr/>
        </p:nvSpPr>
        <p:spPr>
          <a:xfrm>
            <a:off x="1320170" y="798883"/>
            <a:ext cx="4747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Flow Control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Requirements: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- Utilize the existing ball valve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	          - Step sizes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	          - Torque requirement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82BC78-C361-3CCA-C5E4-56CED6A788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817" t="7335" r="14543" b="4647"/>
          <a:stretch/>
        </p:blipFill>
        <p:spPr>
          <a:xfrm>
            <a:off x="4022374" y="1784218"/>
            <a:ext cx="1722675" cy="214647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B50E934-1013-74B3-A9DE-38C4DE875B7E}"/>
              </a:ext>
            </a:extLst>
          </p:cNvPr>
          <p:cNvSpPr txBox="1"/>
          <p:nvPr/>
        </p:nvSpPr>
        <p:spPr>
          <a:xfrm>
            <a:off x="1533705" y="1644935"/>
            <a:ext cx="2810933" cy="3067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Verdana" panose="020B0604030504040204" pitchFamily="34" charset="0"/>
                <a:ea typeface="Verdana" panose="020B0604030504040204" pitchFamily="34" charset="0"/>
              </a:rPr>
              <a:t>Considerations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Stepper Motors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Micro-step driver.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Typically </a:t>
            </a:r>
            <a:r>
              <a:rPr lang="en-US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1.8</a:t>
            </a:r>
            <a:r>
              <a:rPr lang="en-US" baseline="300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0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and sometimes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0.9</a:t>
            </a:r>
            <a:r>
              <a:rPr lang="en-US" baseline="300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0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Low-speed application &lt; 1500rpm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Servo Motors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Optional driver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Smaller angles, typically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1</a:t>
            </a:r>
            <a:r>
              <a:rPr lang="en-US" baseline="300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0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High-speed application &gt; 1500rpm</a:t>
            </a:r>
            <a:endParaRPr lang="en-US" baseline="300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endParaRPr lang="en-US" baseline="300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9E4D84-ABE2-6961-9338-D75C9B3C75EE}"/>
              </a:ext>
            </a:extLst>
          </p:cNvPr>
          <p:cNvSpPr txBox="1"/>
          <p:nvPr/>
        </p:nvSpPr>
        <p:spPr>
          <a:xfrm>
            <a:off x="5584776" y="767654"/>
            <a:ext cx="3712598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Verdana" panose="020B0604030504040204" pitchFamily="34" charset="0"/>
                <a:ea typeface="Verdana" panose="020B0604030504040204" pitchFamily="34" charset="0"/>
              </a:rPr>
              <a:t>Selected: </a:t>
            </a:r>
            <a:r>
              <a:rPr lang="en-US" sz="1600" b="1" u="sng" dirty="0">
                <a:latin typeface="Verdana" panose="020B0604030504040204" pitchFamily="34" charset="0"/>
                <a:ea typeface="Verdana" panose="020B0604030504040204" pitchFamily="34" charset="0"/>
              </a:rPr>
              <a:t>MG996R </a:t>
            </a:r>
            <a:r>
              <a:rPr lang="en-US" b="1" u="sng" dirty="0">
                <a:latin typeface="Verdana" panose="020B0604030504040204" pitchFamily="34" charset="0"/>
                <a:ea typeface="Verdana" panose="020B0604030504040204" pitchFamily="34" charset="0"/>
              </a:rPr>
              <a:t>Servo Motor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Justification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Smaller angles less than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1</a:t>
            </a:r>
            <a:r>
              <a:rPr lang="en-US" baseline="300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0 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can be achieved by writing smaller pulse widths.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E71E33-1784-0BE2-B9B9-D80709D27B3F}"/>
              </a:ext>
            </a:extLst>
          </p:cNvPr>
          <p:cNvSpPr txBox="1"/>
          <p:nvPr/>
        </p:nvSpPr>
        <p:spPr>
          <a:xfrm>
            <a:off x="5670416" y="2163025"/>
            <a:ext cx="35413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Holding the servo motor in place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Considerations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Shape of the motor.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Motor position when powered.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Requirements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Motor’s zero position when powered =  Ball valve’s closed position.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Manual re-alignment.</a:t>
            </a:r>
          </a:p>
        </p:txBody>
      </p:sp>
    </p:spTree>
    <p:extLst>
      <p:ext uri="{BB962C8B-B14F-4D97-AF65-F5344CB8AC3E}">
        <p14:creationId xmlns:p14="http://schemas.microsoft.com/office/powerpoint/2010/main" val="70833340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43CAF1B-C49C-0AFB-DB6F-4E1CA80EB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5611"/>
            <a:ext cx="8946251" cy="470564"/>
          </a:xfrm>
        </p:spPr>
        <p:txBody>
          <a:bodyPr/>
          <a:lstStyle/>
          <a:p>
            <a:r>
              <a:rPr lang="en-US" dirty="0"/>
              <a:t>Methodology: Discharge flow control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6DF8FE-4CBF-89F6-2C31-5028A43B3A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82" y="2869093"/>
            <a:ext cx="2358992" cy="152814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A90872D-95B2-CC6F-7B42-F8B11D7C34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975" y="829062"/>
            <a:ext cx="2106206" cy="174268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666D58F-C462-287D-9F02-B81E440D2A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27574" y="746262"/>
            <a:ext cx="2972386" cy="222815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BAF76F3-0EA4-F6AC-EECF-801FC9EFDF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2393" y="2869093"/>
            <a:ext cx="1420763" cy="169897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9A8FFB1-50EC-05F6-220B-96B1667055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42736" y="809856"/>
            <a:ext cx="1134475" cy="375821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1766BDF-FF98-76FC-86DB-DD31A9B78E2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19987" y="912401"/>
            <a:ext cx="2455431" cy="331869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B837D62-B80D-52CB-0994-FB6E4903650F}"/>
              </a:ext>
            </a:extLst>
          </p:cNvPr>
          <p:cNvSpPr txBox="1"/>
          <p:nvPr/>
        </p:nvSpPr>
        <p:spPr>
          <a:xfrm>
            <a:off x="194975" y="758512"/>
            <a:ext cx="2046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3B3668-190E-FE0B-3F01-1F3F024A7853}"/>
              </a:ext>
            </a:extLst>
          </p:cNvPr>
          <p:cNvSpPr txBox="1"/>
          <p:nvPr/>
        </p:nvSpPr>
        <p:spPr>
          <a:xfrm>
            <a:off x="152199" y="2800639"/>
            <a:ext cx="2046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84BE1C7-432E-765B-BEEE-76BDFA54EC4E}"/>
              </a:ext>
            </a:extLst>
          </p:cNvPr>
          <p:cNvSpPr txBox="1"/>
          <p:nvPr/>
        </p:nvSpPr>
        <p:spPr>
          <a:xfrm>
            <a:off x="2470350" y="784629"/>
            <a:ext cx="2046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42860C5-6A7B-82BA-2258-F9A6F1247F7E}"/>
              </a:ext>
            </a:extLst>
          </p:cNvPr>
          <p:cNvSpPr txBox="1"/>
          <p:nvPr/>
        </p:nvSpPr>
        <p:spPr>
          <a:xfrm>
            <a:off x="2479339" y="2954527"/>
            <a:ext cx="1866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0A14EAC-D745-F31B-CCD8-A35BAA8E88B8}"/>
              </a:ext>
            </a:extLst>
          </p:cNvPr>
          <p:cNvSpPr txBox="1"/>
          <p:nvPr/>
        </p:nvSpPr>
        <p:spPr>
          <a:xfrm>
            <a:off x="5431311" y="829062"/>
            <a:ext cx="190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D9D96EA-DC16-F5CC-0E4E-67BEA95ABBF1}"/>
              </a:ext>
            </a:extLst>
          </p:cNvPr>
          <p:cNvCxnSpPr>
            <a:cxnSpLocks/>
          </p:cNvCxnSpPr>
          <p:nvPr/>
        </p:nvCxnSpPr>
        <p:spPr>
          <a:xfrm>
            <a:off x="2427574" y="716175"/>
            <a:ext cx="0" cy="3839316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291611A-A0E2-DC51-F843-EDCB38971BE3}"/>
              </a:ext>
            </a:extLst>
          </p:cNvPr>
          <p:cNvCxnSpPr>
            <a:cxnSpLocks/>
          </p:cNvCxnSpPr>
          <p:nvPr/>
        </p:nvCxnSpPr>
        <p:spPr>
          <a:xfrm>
            <a:off x="5399960" y="716175"/>
            <a:ext cx="0" cy="3877402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5BBFC8B-D8D4-8D49-7252-30736DCE267B}"/>
              </a:ext>
            </a:extLst>
          </p:cNvPr>
          <p:cNvCxnSpPr>
            <a:cxnSpLocks/>
          </p:cNvCxnSpPr>
          <p:nvPr/>
        </p:nvCxnSpPr>
        <p:spPr>
          <a:xfrm>
            <a:off x="6577211" y="716175"/>
            <a:ext cx="0" cy="3877401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4888710-0A54-5D38-EE9F-0FBC151A317A}"/>
              </a:ext>
            </a:extLst>
          </p:cNvPr>
          <p:cNvCxnSpPr>
            <a:cxnSpLocks/>
          </p:cNvCxnSpPr>
          <p:nvPr/>
        </p:nvCxnSpPr>
        <p:spPr>
          <a:xfrm>
            <a:off x="0" y="2642089"/>
            <a:ext cx="2427574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C83D902-ADD8-1FAC-06EC-EBEA7B765C99}"/>
              </a:ext>
            </a:extLst>
          </p:cNvPr>
          <p:cNvCxnSpPr>
            <a:cxnSpLocks/>
          </p:cNvCxnSpPr>
          <p:nvPr/>
        </p:nvCxnSpPr>
        <p:spPr>
          <a:xfrm>
            <a:off x="2427574" y="2869093"/>
            <a:ext cx="2972386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0C0F41AB-CF06-6A48-17DF-5E7C45D6A7BF}"/>
              </a:ext>
            </a:extLst>
          </p:cNvPr>
          <p:cNvSpPr txBox="1"/>
          <p:nvPr/>
        </p:nvSpPr>
        <p:spPr>
          <a:xfrm>
            <a:off x="6619987" y="784629"/>
            <a:ext cx="2284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/>
        </p:nvSpPr>
        <p:spPr>
          <a:xfrm>
            <a:off x="-121964" y="61126"/>
            <a:ext cx="9387927" cy="574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Methodology: Discharge Flow control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CD1E7A-FF4B-F0E7-6CB2-CC14678C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021" y="762000"/>
            <a:ext cx="1740137" cy="378290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F02713-4295-A85E-B3CA-D3027F1D1304}"/>
              </a:ext>
            </a:extLst>
          </p:cNvPr>
          <p:cNvSpPr txBox="1"/>
          <p:nvPr/>
        </p:nvSpPr>
        <p:spPr>
          <a:xfrm>
            <a:off x="1871158" y="762000"/>
            <a:ext cx="71418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Flow Diversion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Requirements: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- Response time.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                        - Force requirement.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772A10-5335-B75E-5FF9-73AF2999C9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16" t="-1" r="-1906" b="66983"/>
          <a:stretch/>
        </p:blipFill>
        <p:spPr>
          <a:xfrm rot="17430220">
            <a:off x="3853059" y="2238173"/>
            <a:ext cx="2841777" cy="14454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E7FD6C-4E16-B2B5-8115-F62C924FABEE}"/>
              </a:ext>
            </a:extLst>
          </p:cNvPr>
          <p:cNvSpPr txBox="1"/>
          <p:nvPr/>
        </p:nvSpPr>
        <p:spPr>
          <a:xfrm>
            <a:off x="1827455" y="1850457"/>
            <a:ext cx="298532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Considerations</a:t>
            </a:r>
          </a:p>
          <a:p>
            <a:r>
              <a:rPr lang="en-US" sz="1800" b="1" dirty="0"/>
              <a:t>Electromagnetic Actuator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/>
              <a:t>Linear push and pull.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/>
              <a:t>Strength in a stroke = 5N/10mm</a:t>
            </a:r>
          </a:p>
          <a:p>
            <a:r>
              <a:rPr lang="en-US" sz="1800" b="1" dirty="0"/>
              <a:t>Servo motor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/>
              <a:t>Bidirectional rotary motion.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/>
              <a:t>Variable torque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D9B7F2-8032-FE96-3F5B-779D609516BD}"/>
              </a:ext>
            </a:extLst>
          </p:cNvPr>
          <p:cNvSpPr txBox="1"/>
          <p:nvPr/>
        </p:nvSpPr>
        <p:spPr>
          <a:xfrm>
            <a:off x="5925211" y="865963"/>
            <a:ext cx="321878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Selected: </a:t>
            </a:r>
            <a:r>
              <a:rPr lang="en-US" b="1" u="sng" dirty="0">
                <a:latin typeface="Verdana" panose="020B0604030504040204" pitchFamily="34" charset="0"/>
                <a:ea typeface="Verdana" panose="020B0604030504040204" pitchFamily="34" charset="0"/>
              </a:rPr>
              <a:t>P16-S Linear Actuator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Justification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Direct linear push and pull motion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Kinematic mechanism to amplify the displacement.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Holding P16-S in place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Considerations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Shape of the actuator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Vibrations due to stroke. </a:t>
            </a:r>
          </a:p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Requirements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Flexible coupling with the diversion flap.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Support for the weight of the flap and flowing stream.</a:t>
            </a: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/>
        </p:nvSpPr>
        <p:spPr>
          <a:xfrm>
            <a:off x="40553" y="178775"/>
            <a:ext cx="8910015" cy="574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875" tIns="40500" rIns="77875" bIns="40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None/>
            </a:pPr>
            <a:r>
              <a:rPr lang="en" sz="32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Methodology: Discharge flow control</a:t>
            </a:r>
            <a:endParaRPr sz="32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C3BA37-7D2B-7CA8-7BBC-54AD3245E5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553" y="753009"/>
            <a:ext cx="1884162" cy="17088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D593E1-6A94-1308-DFC0-E0DBAEB4E2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74310" y="878516"/>
            <a:ext cx="2289196" cy="35551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67F05F2-476A-3581-B9EE-AD99D2835E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86577" y="749982"/>
            <a:ext cx="2534877" cy="211251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86669A6-1760-1A0D-98CB-B4A3775A9C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835982"/>
            <a:ext cx="1967290" cy="14446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1523C39-2223-D184-B703-E5B68427C6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02699" y="2917022"/>
            <a:ext cx="1653768" cy="154845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57D3DCE-4E1A-440E-B9F9-05C2F97653C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46410" y="909869"/>
            <a:ext cx="2297590" cy="3103953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149AB38-E3FF-E3B2-A5EA-8B766F4C8B8A}"/>
              </a:ext>
            </a:extLst>
          </p:cNvPr>
          <p:cNvCxnSpPr>
            <a:cxnSpLocks/>
          </p:cNvCxnSpPr>
          <p:nvPr/>
        </p:nvCxnSpPr>
        <p:spPr>
          <a:xfrm>
            <a:off x="2007843" y="709463"/>
            <a:ext cx="0" cy="3849748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A48EEC5-53F7-76DA-EB84-45C123308A71}"/>
              </a:ext>
            </a:extLst>
          </p:cNvPr>
          <p:cNvCxnSpPr>
            <a:cxnSpLocks/>
          </p:cNvCxnSpPr>
          <p:nvPr/>
        </p:nvCxnSpPr>
        <p:spPr>
          <a:xfrm>
            <a:off x="19265" y="2571750"/>
            <a:ext cx="1967290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F6DEA99-1BD0-CED9-32C8-6C9E9CF9FE79}"/>
              </a:ext>
            </a:extLst>
          </p:cNvPr>
          <p:cNvCxnSpPr>
            <a:cxnSpLocks/>
          </p:cNvCxnSpPr>
          <p:nvPr/>
        </p:nvCxnSpPr>
        <p:spPr>
          <a:xfrm>
            <a:off x="2007843" y="2862500"/>
            <a:ext cx="2666467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B217574-F3EE-DA41-049A-8880C3413D59}"/>
              </a:ext>
            </a:extLst>
          </p:cNvPr>
          <p:cNvCxnSpPr>
            <a:cxnSpLocks/>
          </p:cNvCxnSpPr>
          <p:nvPr/>
        </p:nvCxnSpPr>
        <p:spPr>
          <a:xfrm>
            <a:off x="4721454" y="709463"/>
            <a:ext cx="0" cy="3849748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E295143-3501-0485-05D2-3F5632EDA997}"/>
              </a:ext>
            </a:extLst>
          </p:cNvPr>
          <p:cNvCxnSpPr>
            <a:cxnSpLocks/>
          </p:cNvCxnSpPr>
          <p:nvPr/>
        </p:nvCxnSpPr>
        <p:spPr>
          <a:xfrm>
            <a:off x="6872920" y="709463"/>
            <a:ext cx="0" cy="3849748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D94324B-5D8E-55CF-2A91-16DDE507E430}"/>
              </a:ext>
            </a:extLst>
          </p:cNvPr>
          <p:cNvSpPr txBox="1"/>
          <p:nvPr/>
        </p:nvSpPr>
        <p:spPr>
          <a:xfrm>
            <a:off x="-44832" y="709463"/>
            <a:ext cx="896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0D08D41-6137-6541-1DB7-CBD08F71DD78}"/>
              </a:ext>
            </a:extLst>
          </p:cNvPr>
          <p:cNvSpPr txBox="1"/>
          <p:nvPr/>
        </p:nvSpPr>
        <p:spPr>
          <a:xfrm>
            <a:off x="-62058" y="2599248"/>
            <a:ext cx="1917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BEE3475-C7B4-596A-FA10-27A30E17F86F}"/>
              </a:ext>
            </a:extLst>
          </p:cNvPr>
          <p:cNvSpPr txBox="1"/>
          <p:nvPr/>
        </p:nvSpPr>
        <p:spPr>
          <a:xfrm>
            <a:off x="2007843" y="749982"/>
            <a:ext cx="188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729BDFB-DDFC-D4C2-5DFF-55169B52CE80}"/>
              </a:ext>
            </a:extLst>
          </p:cNvPr>
          <p:cNvSpPr txBox="1"/>
          <p:nvPr/>
        </p:nvSpPr>
        <p:spPr>
          <a:xfrm>
            <a:off x="2007843" y="2917022"/>
            <a:ext cx="188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1CE0630-2A47-F899-B5DE-06388BD5B74D}"/>
              </a:ext>
            </a:extLst>
          </p:cNvPr>
          <p:cNvSpPr txBox="1"/>
          <p:nvPr/>
        </p:nvSpPr>
        <p:spPr>
          <a:xfrm>
            <a:off x="4721454" y="749981"/>
            <a:ext cx="2469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47D1752-2066-8B15-7D5F-2D272E8DA9CC}"/>
              </a:ext>
            </a:extLst>
          </p:cNvPr>
          <p:cNvSpPr txBox="1"/>
          <p:nvPr/>
        </p:nvSpPr>
        <p:spPr>
          <a:xfrm>
            <a:off x="6899431" y="740304"/>
            <a:ext cx="172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09179690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8_Vortrag 1302">
  <a:themeElements>
    <a:clrScheme name="Red Orange">
      <a:dk1>
        <a:srgbClr val="000000"/>
      </a:dk1>
      <a:lt1>
        <a:srgbClr val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1742</TotalTime>
  <Words>726</Words>
  <Application>Microsoft Office PowerPoint</Application>
  <PresentationFormat>On-screen Show (16:9)</PresentationFormat>
  <Paragraphs>156</Paragraphs>
  <Slides>15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Verdana</vt:lpstr>
      <vt:lpstr>Arial</vt:lpstr>
      <vt:lpstr>Wingdings</vt:lpstr>
      <vt:lpstr>Calibri Light</vt:lpstr>
      <vt:lpstr>Times New Roman</vt:lpstr>
      <vt:lpstr>Calibri</vt:lpstr>
      <vt:lpstr>8_Vortrag 1302</vt:lpstr>
      <vt:lpstr>Custom Design</vt:lpstr>
      <vt:lpstr>PowerPoint Presentation</vt:lpstr>
      <vt:lpstr>PowerPoint Presentation</vt:lpstr>
      <vt:lpstr>Introduction: Background &amp; problem statement</vt:lpstr>
      <vt:lpstr>PowerPoint Presentation</vt:lpstr>
      <vt:lpstr>Literature review</vt:lpstr>
      <vt:lpstr>PowerPoint Presentation</vt:lpstr>
      <vt:lpstr>Methodology: Discharge flow control</vt:lpstr>
      <vt:lpstr>PowerPoint Presentation</vt:lpstr>
      <vt:lpstr>PowerPoint Presentation</vt:lpstr>
      <vt:lpstr>Methodology: Discharge Flow control Unit</vt:lpstr>
      <vt:lpstr>PowerPoint Presentation</vt:lpstr>
      <vt:lpstr>Methodology: Discharge Handling</vt:lpstr>
      <vt:lpstr>Methodology: Electrical</vt:lpstr>
      <vt:lpstr>Methodology: Software and control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Tech Cider</dc:creator>
  <cp:lastModifiedBy>Erico Mecha</cp:lastModifiedBy>
  <cp:revision>38</cp:revision>
  <dcterms:modified xsi:type="dcterms:W3CDTF">2022-08-29T13:22:46Z</dcterms:modified>
  <cp:contentStatus/>
</cp:coreProperties>
</file>